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7"/>
  </p:notesMasterIdLst>
  <p:handoutMasterIdLst>
    <p:handoutMasterId r:id="rId28"/>
  </p:handoutMasterIdLst>
  <p:sldIdLst>
    <p:sldId id="256" r:id="rId3"/>
    <p:sldId id="257" r:id="rId4"/>
    <p:sldId id="291" r:id="rId5"/>
    <p:sldId id="290" r:id="rId6"/>
    <p:sldId id="289" r:id="rId7"/>
    <p:sldId id="280" r:id="rId8"/>
    <p:sldId id="279" r:id="rId9"/>
    <p:sldId id="277" r:id="rId10"/>
    <p:sldId id="260" r:id="rId11"/>
    <p:sldId id="261" r:id="rId12"/>
    <p:sldId id="271" r:id="rId13"/>
    <p:sldId id="281" r:id="rId14"/>
    <p:sldId id="282" r:id="rId15"/>
    <p:sldId id="262" r:id="rId16"/>
    <p:sldId id="283" r:id="rId17"/>
    <p:sldId id="284" r:id="rId18"/>
    <p:sldId id="285" r:id="rId19"/>
    <p:sldId id="286" r:id="rId20"/>
    <p:sldId id="263" r:id="rId21"/>
    <p:sldId id="287" r:id="rId22"/>
    <p:sldId id="288" r:id="rId23"/>
    <p:sldId id="292" r:id="rId24"/>
    <p:sldId id="275" r:id="rId25"/>
    <p:sldId id="26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6265" autoAdjust="0"/>
  </p:normalViewPr>
  <p:slideViewPr>
    <p:cSldViewPr>
      <p:cViewPr varScale="1">
        <p:scale>
          <a:sx n="108" d="100"/>
          <a:sy n="108" d="100"/>
        </p:scale>
        <p:origin x="102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65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02"/>
    </p:cViewPr>
  </p:sorterViewPr>
  <p:notesViewPr>
    <p:cSldViewPr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28E41-8642-4575-B9CD-92FFC790F9A9}" type="datetimeFigureOut">
              <a:rPr lang="ru-RU" smtClean="0"/>
              <a:t>29.01.2016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034E6-88FC-4BCE-A30A-BCAABAF6A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239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C9987-AE10-4685-9B5B-4577F1D5BB4C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8454A-404F-4DF1-8F43-7DDF83BF3B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6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30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93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48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4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28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301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40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61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79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88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454A-404F-4DF1-8F43-7DDF83BF3B6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2169320"/>
          </a:xfrm>
        </p:spPr>
        <p:txBody>
          <a:bodyPr>
            <a:normAutofit/>
          </a:bodyPr>
          <a:lstStyle>
            <a:lvl1pPr marL="0" marR="36576" indent="0" algn="r">
              <a:spcBef>
                <a:spcPts val="0"/>
              </a:spcBef>
              <a:buNone/>
              <a:defRPr sz="240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  <a:prstGeom prst="rect">
            <a:avLst/>
          </a:prstGeom>
        </p:spPr>
        <p:txBody>
          <a:bodyPr tIns="0" bIns="0" anchor="t"/>
          <a:lstStyle>
            <a:lvl1pPr algn="r">
              <a:defRPr sz="1000"/>
            </a:lvl1pPr>
          </a:lstStyle>
          <a:p>
            <a:fld id="{71BF1CCF-7666-4D44-83CF-B1D9081B196F}" type="datetime1">
              <a:rPr lang="en-US" smtClean="0"/>
              <a:pPr/>
              <a:t>1/29/2016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  <a:prstGeom prst="rect">
            <a:avLst/>
          </a:prstGeom>
        </p:spPr>
        <p:txBody>
          <a:bodyPr tIns="0" bIns="0" anchor="b"/>
          <a:lstStyle>
            <a:lvl1pPr algn="r">
              <a:defRPr sz="1100"/>
            </a:lvl1pPr>
          </a:lstStyle>
          <a:p>
            <a:r>
              <a:rPr lang="en-US" smtClean="0"/>
              <a:t>Your logo here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6D6514FD-1763-45C1-AED0-FF855CD2E095}" type="datetime1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Your logo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9601B317-6CCF-44A4-B99C-75730E0DA706}" type="datetime1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Your logo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362700"/>
            <a:ext cx="2133600" cy="304800"/>
          </a:xfrm>
          <a:prstGeom prst="rect">
            <a:avLst/>
          </a:prstGeom>
        </p:spPr>
        <p:txBody>
          <a:bodyPr/>
          <a:lstStyle/>
          <a:p>
            <a:fld id="{4C3E4E52-550E-4B84-9D4F-14979F5A0D6E}" type="datetime1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Your logo here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BB81A9FF-1E9C-4B66-B4A0-EADB765782FB}" type="datetime1">
              <a:rPr lang="en-US" smtClean="0"/>
              <a:pPr/>
              <a:t>1/29/2016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5957668"/>
          </a:xfrm>
        </p:spPr>
        <p:txBody>
          <a:bodyPr vert="vert270" anchor="b"/>
          <a:lstStyle>
            <a:lvl1pPr marL="0" algn="ctr">
              <a:defRPr sz="3300" b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2909668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2821276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2897476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350924"/>
            <a:ext cx="6858000" cy="28974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7D96A02F-3A95-4944-9ABC-E1DA10A11467}" type="datetime1">
              <a:rPr lang="en-US" smtClean="0"/>
              <a:pPr/>
              <a:t>1/29/2016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EB627A8D-4D3E-4B4C-B199-3FF96543B789}" type="datetime1">
              <a:rPr lang="en-US" smtClean="0"/>
              <a:pPr/>
              <a:t>1/29/2016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6AC67121-7AB3-44A9-B455-30D9FB40A79E}" type="datetime1">
              <a:rPr lang="en-US" smtClean="0"/>
              <a:pPr/>
              <a:t>1/29/2016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883105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883105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2836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69E77799-E3A9-4516-B428-D2DCE16620CD}" type="datetime1">
              <a:rPr lang="en-US" smtClean="0"/>
              <a:pPr/>
              <a:t>1/29/2016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097504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264834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638800"/>
            <a:ext cx="7333488" cy="6096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4791456" y="6365748"/>
            <a:ext cx="2133600" cy="301752"/>
          </a:xfrm>
          <a:prstGeom prst="rect">
            <a:avLst/>
          </a:prstGeom>
        </p:spPr>
        <p:txBody>
          <a:bodyPr/>
          <a:lstStyle/>
          <a:p>
            <a:fld id="{7306688B-20E5-4279-9389-143F269CFCDC}" type="datetime1">
              <a:rPr lang="en-US" smtClean="0"/>
              <a:pPr/>
              <a:t>1/29/2016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57200" y="6366669"/>
            <a:ext cx="4260056" cy="30083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Your logo here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0410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6482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365748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46FD205-8D79-439C-A802-2377436AEC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Эмблема организации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32640" cy="68681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933056"/>
            <a:ext cx="8062912" cy="1470025"/>
          </a:xfrm>
        </p:spPr>
        <p:txBody>
          <a:bodyPr>
            <a:noAutofit/>
          </a:bodyPr>
          <a:lstStyle/>
          <a:p>
            <a:r>
              <a:rPr lang="ru-RU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История </a:t>
            </a:r>
            <a:r>
              <a:rPr lang="ru-RU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храмов села </a:t>
            </a:r>
            <a:r>
              <a:rPr lang="ru-RU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Шухободь</a:t>
            </a:r>
            <a:endParaRPr lang="ru-RU" sz="5400" b="1" spc="50" noProof="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6032619"/>
            <a:ext cx="4552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МОУ «Шухободская школа»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8346" y="-11486"/>
            <a:ext cx="10336890" cy="6869485"/>
          </a:xfr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32640" cy="686599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3968" y="3429000"/>
            <a:ext cx="4464496" cy="1104106"/>
          </a:xfrm>
        </p:spPr>
        <p:txBody>
          <a:bodyPr/>
          <a:lstStyle/>
          <a:p>
            <a:pPr marL="0" algn="ctr"/>
            <a:r>
              <a:rPr lang="ru-RU" b="1" dirty="0" smtClean="0">
                <a:solidFill>
                  <a:schemeClr val="bg1"/>
                </a:solidFill>
              </a:rPr>
              <a:t>Ручей «Талец»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052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ru-RU" sz="3200" dirty="0" smtClean="0"/>
              <a:t>В </a:t>
            </a:r>
            <a:r>
              <a:rPr lang="ru-RU" sz="3200" dirty="0"/>
              <a:t>1885 году в </a:t>
            </a:r>
            <a:r>
              <a:rPr lang="ru-RU" sz="3200" dirty="0" err="1"/>
              <a:t>Шухободском</a:t>
            </a:r>
            <a:r>
              <a:rPr lang="ru-RU" sz="3200" dirty="0"/>
              <a:t> приходе числилось 2846 душ, которые проживали в округе </a:t>
            </a:r>
            <a:r>
              <a:rPr lang="ru-RU" sz="3200" dirty="0" smtClean="0"/>
              <a:t>близлежащих деревнях: </a:t>
            </a:r>
            <a:r>
              <a:rPr lang="ru-RU" sz="3200" dirty="0"/>
              <a:t>Шухободь, </a:t>
            </a:r>
            <a:r>
              <a:rPr lang="ru-RU" sz="3200" dirty="0" err="1"/>
              <a:t>Ботило</a:t>
            </a:r>
            <a:r>
              <a:rPr lang="ru-RU" sz="3200" dirty="0"/>
              <a:t>, </a:t>
            </a:r>
            <a:r>
              <a:rPr lang="ru-RU" sz="3200" dirty="0" err="1"/>
              <a:t>Кораблево</a:t>
            </a:r>
            <a:r>
              <a:rPr lang="ru-RU" sz="3200" dirty="0"/>
              <a:t>, </a:t>
            </a:r>
            <a:r>
              <a:rPr lang="ru-RU" sz="3200" dirty="0" err="1"/>
              <a:t>Ганино</a:t>
            </a:r>
            <a:r>
              <a:rPr lang="ru-RU" sz="3200" dirty="0"/>
              <a:t>, </a:t>
            </a:r>
            <a:r>
              <a:rPr lang="ru-RU" sz="3200" dirty="0" err="1"/>
              <a:t>Ладыгино</a:t>
            </a:r>
            <a:r>
              <a:rPr lang="ru-RU" sz="3200" dirty="0"/>
              <a:t>, Лаптево, </a:t>
            </a:r>
            <a:r>
              <a:rPr lang="ru-RU" sz="3200" dirty="0" err="1"/>
              <a:t>Лемья</a:t>
            </a:r>
            <a:r>
              <a:rPr lang="ru-RU" sz="3200" dirty="0"/>
              <a:t>, Ямышево, </a:t>
            </a:r>
            <a:r>
              <a:rPr lang="ru-RU" sz="3200" dirty="0" err="1"/>
              <a:t>Сандалово</a:t>
            </a:r>
            <a:r>
              <a:rPr lang="ru-RU" sz="3200" dirty="0"/>
              <a:t>, Плосково, </a:t>
            </a:r>
            <a:r>
              <a:rPr lang="ru-RU" sz="3200" dirty="0" err="1"/>
              <a:t>Жедихово</a:t>
            </a:r>
            <a:r>
              <a:rPr lang="ru-RU" sz="3200" dirty="0"/>
              <a:t>, </a:t>
            </a:r>
            <a:r>
              <a:rPr lang="ru-RU" sz="3200" dirty="0" smtClean="0"/>
              <a:t>Кошта.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3200" dirty="0" smtClean="0"/>
              <a:t>Главным </a:t>
            </a:r>
            <a:r>
              <a:rPr lang="ru-RU" sz="3200" dirty="0"/>
              <a:t>занятием населения было хлебопашество.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513115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95"/>
            <a:ext cx="9144000" cy="6135258"/>
          </a:xfrm>
          <a:prstGeom prst="rect">
            <a:avLst/>
          </a:prstGeo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0" y="6076144"/>
            <a:ext cx="9144000" cy="781856"/>
          </a:xfrm>
        </p:spPr>
        <p:txBody>
          <a:bodyPr>
            <a:noAutofit/>
          </a:bodyPr>
          <a:lstStyle/>
          <a:p>
            <a:pPr marL="0" algn="ctr"/>
            <a:r>
              <a:rPr lang="ru-RU" sz="1900" b="1" dirty="0">
                <a:solidFill>
                  <a:schemeClr val="tx1"/>
                </a:solidFill>
              </a:rPr>
              <a:t>В 1852 </a:t>
            </a:r>
            <a:r>
              <a:rPr lang="ru-RU" sz="1900" b="1" dirty="0" smtClean="0">
                <a:solidFill>
                  <a:schemeClr val="tx1"/>
                </a:solidFill>
              </a:rPr>
              <a:t>г. </a:t>
            </a:r>
            <a:r>
              <a:rPr lang="ru-RU" sz="1900" b="1" dirty="0">
                <a:solidFill>
                  <a:schemeClr val="tx1"/>
                </a:solidFill>
              </a:rPr>
              <a:t>была открыта церковно-приходская школа рядом с храмами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48200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 smtClean="0">
                <a:latin typeface="Arial Black" panose="020B0A04020102020204" pitchFamily="34" charset="0"/>
              </a:rPr>
              <a:t>с </a:t>
            </a:r>
            <a:r>
              <a:rPr lang="ru-RU" dirty="0">
                <a:latin typeface="Arial Black" panose="020B0A04020102020204" pitchFamily="34" charset="0"/>
              </a:rPr>
              <a:t>1787 года – священник Михаил Васильев, дьякон Василий Алексеев, </a:t>
            </a:r>
            <a:r>
              <a:rPr lang="ru-RU" dirty="0" err="1">
                <a:latin typeface="Arial Black" panose="020B0A04020102020204" pitchFamily="34" charset="0"/>
              </a:rPr>
              <a:t>дъячек</a:t>
            </a:r>
            <a:r>
              <a:rPr lang="ru-RU" dirty="0">
                <a:latin typeface="Arial Black" panose="020B0A04020102020204" pitchFamily="34" charset="0"/>
              </a:rPr>
              <a:t> Федор Алексеев (брат дьякона Алексеева), </a:t>
            </a:r>
            <a:r>
              <a:rPr lang="ru-RU" dirty="0" err="1">
                <a:latin typeface="Arial Black" panose="020B0A04020102020204" pitchFamily="34" charset="0"/>
              </a:rPr>
              <a:t>дъячек</a:t>
            </a:r>
            <a:r>
              <a:rPr lang="ru-RU" dirty="0">
                <a:latin typeface="Arial Black" panose="020B0A04020102020204" pitchFamily="34" charset="0"/>
              </a:rPr>
              <a:t> Иван Васильев, пономарь Илья Кириллов.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 smtClean="0">
                <a:latin typeface="Arial Black" panose="020B0A04020102020204" pitchFamily="34" charset="0"/>
              </a:rPr>
              <a:t>с </a:t>
            </a:r>
            <a:r>
              <a:rPr lang="ru-RU" dirty="0">
                <a:latin typeface="Arial Black" panose="020B0A04020102020204" pitchFamily="34" charset="0"/>
              </a:rPr>
              <a:t>1797–1799 года – священник Андрей Васильев (видимо, сын Михаила Васильева),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Black" panose="020B0A04020102020204" pitchFamily="34" charset="0"/>
              </a:rPr>
              <a:t>второй священник Иоанн Михайлов, </a:t>
            </a:r>
            <a:r>
              <a:rPr lang="ru-RU" dirty="0" err="1">
                <a:latin typeface="Arial Black" panose="020B0A04020102020204" pitchFamily="34" charset="0"/>
              </a:rPr>
              <a:t>дъячек</a:t>
            </a:r>
            <a:r>
              <a:rPr lang="ru-RU" dirty="0">
                <a:latin typeface="Arial Black" panose="020B0A04020102020204" pitchFamily="34" charset="0"/>
              </a:rPr>
              <a:t> Стефан Андреев (сын священника Андрея Васильева), </a:t>
            </a:r>
            <a:r>
              <a:rPr lang="ru-RU" dirty="0" err="1">
                <a:latin typeface="Arial Black" panose="020B0A04020102020204" pitchFamily="34" charset="0"/>
              </a:rPr>
              <a:t>дъячек</a:t>
            </a:r>
            <a:r>
              <a:rPr lang="ru-RU" dirty="0">
                <a:latin typeface="Arial Black" panose="020B0A04020102020204" pitchFamily="34" charset="0"/>
              </a:rPr>
              <a:t> Алексей Семенов, пономарь Никифор Михайлов, пономарь Иван Сергеев.     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 smtClean="0">
                <a:latin typeface="Arial Black" panose="020B0A04020102020204" pitchFamily="34" charset="0"/>
              </a:rPr>
              <a:t>с </a:t>
            </a:r>
            <a:r>
              <a:rPr lang="ru-RU" dirty="0">
                <a:latin typeface="Arial Black" panose="020B0A04020102020204" pitchFamily="34" charset="0"/>
              </a:rPr>
              <a:t>1864 года – священник Ильинский Павел Федорович,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 smtClean="0">
                <a:latin typeface="Arial Black" panose="020B0A04020102020204" pitchFamily="34" charset="0"/>
              </a:rPr>
              <a:t>с </a:t>
            </a:r>
            <a:r>
              <a:rPr lang="ru-RU" dirty="0">
                <a:latin typeface="Arial Black" panose="020B0A04020102020204" pitchFamily="34" charset="0"/>
              </a:rPr>
              <a:t>1905 года – священник Ильинский Иван Павлович, сын Павла Ильинского, позже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ru-RU" dirty="0" smtClean="0">
                <a:latin typeface="Arial Black" panose="020B0A04020102020204" pitchFamily="34" charset="0"/>
              </a:rPr>
              <a:t>в </a:t>
            </a:r>
            <a:r>
              <a:rPr lang="ru-RU" dirty="0">
                <a:latin typeface="Arial Black" panose="020B0A04020102020204" pitchFamily="34" charset="0"/>
              </a:rPr>
              <a:t>1924 году священник Дмитрий Малинин, он был репрессирован и церковь закрыли, затем снова открыли</a:t>
            </a:r>
            <a:r>
              <a:rPr lang="ru-RU" dirty="0" smtClean="0">
                <a:latin typeface="Arial Black" panose="020B0A04020102020204" pitchFamily="34" charset="0"/>
              </a:rPr>
              <a:t>.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/>
              <a:t>За 70 лет в Шухободи священнослужителями были</a:t>
            </a:r>
            <a:r>
              <a:rPr lang="ru-RU" sz="4000" b="1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95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1371600"/>
            <a:ext cx="6197599" cy="46482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ru-RU" sz="2800" b="1" dirty="0"/>
              <a:t>Сейчас от церквей остались одни </a:t>
            </a:r>
            <a:r>
              <a:rPr lang="ru-RU" sz="2800" b="1" dirty="0" smtClean="0"/>
              <a:t>руины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35194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1913962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56" y="620688"/>
            <a:ext cx="6995085" cy="4648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199" y="5445224"/>
            <a:ext cx="8229600" cy="110410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Незговорова Надежда Александровна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7195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76143"/>
          </a:xfrm>
          <a:prstGeom prst="rect">
            <a:avLst/>
          </a:prstGeom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0" y="6076144"/>
            <a:ext cx="9144000" cy="781856"/>
          </a:xfrm>
        </p:spPr>
        <p:txBody>
          <a:bodyPr>
            <a:noAutofit/>
          </a:bodyPr>
          <a:lstStyle/>
          <a:p>
            <a:pPr marL="0" algn="ctr"/>
            <a:r>
              <a:rPr lang="ru-RU" sz="2200" b="1" dirty="0">
                <a:solidFill>
                  <a:schemeClr val="tx1"/>
                </a:solidFill>
              </a:rPr>
              <a:t>Начало строительства </a:t>
            </a:r>
            <a:r>
              <a:rPr lang="ru-RU" sz="2200" b="1" dirty="0" smtClean="0">
                <a:solidFill>
                  <a:schemeClr val="tx1"/>
                </a:solidFill>
              </a:rPr>
              <a:t>часовни</a:t>
            </a:r>
            <a:br>
              <a:rPr lang="ru-RU" sz="2200" b="1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святителя </a:t>
            </a:r>
            <a:r>
              <a:rPr lang="ru-RU" sz="2200" b="1" dirty="0">
                <a:solidFill>
                  <a:schemeClr val="tx1"/>
                </a:solidFill>
              </a:rPr>
              <a:t>Николая Чудотворца, 2008г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 anchor="ctr">
            <a:noAutofit/>
          </a:bodyPr>
          <a:lstStyle/>
          <a:p>
            <a:pPr marL="0" indent="0" algn="r">
              <a:buNone/>
            </a:pPr>
            <a:r>
              <a:rPr lang="ru-RU" sz="2600" b="1" dirty="0" smtClean="0"/>
              <a:t>«</a:t>
            </a:r>
            <a:r>
              <a:rPr lang="ru-RU" sz="2600" b="1" dirty="0"/>
              <a:t>Не забывайте рода </a:t>
            </a:r>
            <a:r>
              <a:rPr lang="ru-RU" sz="2600" b="1" dirty="0" smtClean="0"/>
              <a:t>своего, прошлого </a:t>
            </a:r>
            <a:r>
              <a:rPr lang="ru-RU" sz="2600" b="1" dirty="0"/>
              <a:t>своего,</a:t>
            </a:r>
          </a:p>
          <a:p>
            <a:pPr marL="0" indent="0" algn="r">
              <a:buNone/>
            </a:pPr>
            <a:r>
              <a:rPr lang="ru-RU" sz="2600" b="1" dirty="0" smtClean="0"/>
              <a:t>изучайте </a:t>
            </a:r>
            <a:r>
              <a:rPr lang="ru-RU" sz="2600" b="1" dirty="0"/>
              <a:t>своих дедов и прадедов,</a:t>
            </a:r>
          </a:p>
          <a:p>
            <a:pPr marL="0" indent="0" algn="r">
              <a:buNone/>
            </a:pPr>
            <a:r>
              <a:rPr lang="ru-RU" sz="2600" b="1" dirty="0" smtClean="0"/>
              <a:t>работайте </a:t>
            </a:r>
            <a:r>
              <a:rPr lang="ru-RU" sz="2600" b="1" dirty="0"/>
              <a:t>над закреплением </a:t>
            </a:r>
            <a:r>
              <a:rPr lang="ru-RU" sz="2600" b="1" dirty="0" smtClean="0"/>
              <a:t>их памяти</a:t>
            </a:r>
            <a:r>
              <a:rPr lang="ru-RU" sz="2600" b="1" dirty="0"/>
              <a:t>…</a:t>
            </a:r>
          </a:p>
          <a:p>
            <a:pPr marL="0" indent="0" algn="r">
              <a:buNone/>
            </a:pPr>
            <a:r>
              <a:rPr lang="ru-RU" sz="2600" b="1" dirty="0" smtClean="0"/>
              <a:t>А </a:t>
            </a:r>
            <a:r>
              <a:rPr lang="ru-RU" sz="2600" b="1" dirty="0"/>
              <a:t>иначе станет вам скучно и тягостно жить.»</a:t>
            </a:r>
          </a:p>
          <a:p>
            <a:pPr marL="0" indent="0" algn="r">
              <a:spcBef>
                <a:spcPts val="2400"/>
              </a:spcBef>
              <a:buNone/>
            </a:pPr>
            <a:r>
              <a:rPr lang="ru-RU" sz="2600" i="1" dirty="0" smtClean="0">
                <a:latin typeface="Cambria" panose="02040503050406030204" pitchFamily="18" charset="0"/>
              </a:rPr>
              <a:t>Павел </a:t>
            </a:r>
            <a:r>
              <a:rPr lang="ru-RU" sz="2600" i="1" dirty="0">
                <a:latin typeface="Cambria" panose="02040503050406030204" pitchFamily="18" charset="0"/>
              </a:rPr>
              <a:t>Флоренский</a:t>
            </a:r>
          </a:p>
        </p:txBody>
      </p:sp>
    </p:spTree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076143"/>
          </a:xfrm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0" y="6076144"/>
            <a:ext cx="9144000" cy="781856"/>
          </a:xfrm>
        </p:spPr>
        <p:txBody>
          <a:bodyPr>
            <a:noAutofit/>
          </a:bodyPr>
          <a:lstStyle/>
          <a:p>
            <a:pPr marL="0" algn="ctr"/>
            <a:r>
              <a:rPr lang="ru-RU" sz="2200" b="1" dirty="0">
                <a:solidFill>
                  <a:schemeClr val="tx1"/>
                </a:solidFill>
              </a:rPr>
              <a:t>3 августа 2013 </a:t>
            </a:r>
            <a:r>
              <a:rPr lang="ru-RU" sz="2200" b="1" dirty="0" smtClean="0">
                <a:solidFill>
                  <a:schemeClr val="tx1"/>
                </a:solidFill>
              </a:rPr>
              <a:t>г. </a:t>
            </a:r>
            <a:r>
              <a:rPr lang="ru-RU" sz="2200" b="1" dirty="0">
                <a:solidFill>
                  <a:schemeClr val="tx1"/>
                </a:solidFill>
              </a:rPr>
              <a:t>состоялось открытие и освящение часовни</a:t>
            </a:r>
          </a:p>
        </p:txBody>
      </p:sp>
    </p:spTree>
    <p:extLst>
      <p:ext uri="{BB962C8B-B14F-4D97-AF65-F5344CB8AC3E}">
        <p14:creationId xmlns:p14="http://schemas.microsoft.com/office/powerpoint/2010/main" val="4203098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076143"/>
          </a:xfr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0" y="6076144"/>
            <a:ext cx="9144000" cy="781856"/>
          </a:xfrm>
        </p:spPr>
        <p:txBody>
          <a:bodyPr>
            <a:noAutofit/>
          </a:bodyPr>
          <a:lstStyle/>
          <a:p>
            <a:pPr marL="0" algn="ctr"/>
            <a:r>
              <a:rPr lang="ru-RU" sz="2800" b="1" dirty="0" smtClean="0">
                <a:solidFill>
                  <a:schemeClr val="tx1"/>
                </a:solidFill>
              </a:rPr>
              <a:t>Часовня </a:t>
            </a:r>
            <a:r>
              <a:rPr lang="ru-RU" sz="2800" b="1" dirty="0">
                <a:solidFill>
                  <a:schemeClr val="tx1"/>
                </a:solidFill>
              </a:rPr>
              <a:t>святителя </a:t>
            </a:r>
            <a:r>
              <a:rPr lang="ru-RU" sz="2800" b="1" dirty="0" smtClean="0">
                <a:solidFill>
                  <a:schemeClr val="tx1"/>
                </a:solidFill>
              </a:rPr>
              <a:t>Николая Чудотворца, 2014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г.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 </a:t>
            </a:r>
            <a:r>
              <a:rPr lang="ru-RU" b="1" dirty="0"/>
              <a:t>музее открыта экспозиция «История храмов».</a:t>
            </a:r>
          </a:p>
          <a:p>
            <a:pPr marL="64008" indent="0">
              <a:spcAft>
                <a:spcPts val="1800"/>
              </a:spcAft>
              <a:buNone/>
            </a:pPr>
            <a:r>
              <a:rPr lang="ru-RU" dirty="0"/>
              <a:t>Жители села, учащиеся могут познакомиться, посещая музей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 smtClean="0"/>
              <a:t>Подготовлена </a:t>
            </a:r>
            <a:r>
              <a:rPr lang="ru-RU" b="1" dirty="0"/>
              <a:t>презентация «История храмов села Шухободь».</a:t>
            </a:r>
          </a:p>
          <a:p>
            <a:pPr marL="64008" indent="0">
              <a:spcAft>
                <a:spcPts val="1800"/>
              </a:spcAft>
              <a:buNone/>
            </a:pPr>
            <a:r>
              <a:rPr lang="ru-RU" dirty="0"/>
              <a:t>Учителя, родители, учащиеся могут использовать материалы в своей работе.</a:t>
            </a:r>
          </a:p>
          <a:p>
            <a:r>
              <a:rPr lang="ru-RU" b="1" dirty="0" smtClean="0"/>
              <a:t>Исследовательские </a:t>
            </a:r>
            <a:r>
              <a:rPr lang="ru-RU" b="1" dirty="0"/>
              <a:t>материалы размещены на сайте </a:t>
            </a:r>
            <a:r>
              <a:rPr lang="ru-RU" b="1" dirty="0" smtClean="0"/>
              <a:t>школы.</a:t>
            </a:r>
          </a:p>
          <a:p>
            <a:pPr marL="64008" indent="0">
              <a:buNone/>
            </a:pPr>
            <a:r>
              <a:rPr lang="ru-RU" dirty="0" smtClean="0"/>
              <a:t>Каждый </a:t>
            </a:r>
            <a:r>
              <a:rPr lang="ru-RU" dirty="0"/>
              <a:t>желающий может ознакомиться.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работы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51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4523/111874181.98/0_94526_78f212d5_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</p:spPr>
        <p:txBody>
          <a:bodyPr>
            <a:normAutofit fontScale="55000" lnSpcReduction="20000"/>
          </a:bodyPr>
          <a:lstStyle/>
          <a:p>
            <a:pPr marL="64008" indent="0" algn="ctr">
              <a:buNone/>
            </a:pPr>
            <a:r>
              <a:rPr lang="ru-RU" sz="3600" i="1" dirty="0" smtClean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</a:t>
            </a: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полями туманится зорька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Теплым утром дымится роса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Посмотрю на тебя я с пригорка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Шухободь – сердца краса.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малиновым робким рассветом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любимых очей на виду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поле, пригорки, кюветы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по пояс в траве побреду.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край всей душой я приемлю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ромашки цветут, васильки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питают родимую землю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Шухободские водой родники.</a:t>
            </a:r>
          </a:p>
          <a:p>
            <a:pPr marL="64008" indent="0" algn="ctr">
              <a:buNone/>
            </a:pPr>
            <a:r>
              <a:rPr lang="ru-RU" sz="3600" i="1" dirty="0" smtClean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Родина наша – Россия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нам жить и трудиться вовек,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 еще стал сильней и красивей</a:t>
            </a:r>
          </a:p>
          <a:p>
            <a:pPr marL="64008" indent="0" algn="ctr">
              <a:buNone/>
            </a:pP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Нашей русской души </a:t>
            </a:r>
            <a:r>
              <a:rPr lang="ru-RU" sz="3600" i="1" dirty="0" smtClean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</a:t>
            </a:r>
            <a:r>
              <a:rPr lang="ru-RU" sz="3600" i="1" dirty="0">
                <a:ln>
                  <a:solidFill>
                    <a:srgbClr val="002060"/>
                  </a:solidFill>
                </a:ln>
                <a:effectLst>
                  <a:glow rad="508000">
                    <a:schemeClr val="bg1">
                      <a:alpha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endParaRPr lang="ru-RU" dirty="0">
              <a:effectLst>
                <a:glow rad="2286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Шухободские </a:t>
            </a:r>
            <a:r>
              <a:rPr lang="ru-RU" b="1" dirty="0" smtClean="0">
                <a:solidFill>
                  <a:srgbClr val="00206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родники</a:t>
            </a:r>
            <a:endParaRPr lang="ru-RU" b="1" dirty="0">
              <a:solidFill>
                <a:srgbClr val="00206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</a:endParaRPr>
          </a:p>
        </p:txBody>
      </p:sp>
      <p:pic>
        <p:nvPicPr>
          <p:cNvPr id="4" name="Олег Газманов - Храм (-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2005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2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lide_10.jpg (800×6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14"/>
            <a:ext cx="9141047" cy="685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ru-RU" sz="5400" dirty="0"/>
              <a:t>Изучение истории создания, разрушения и возрождения храмов в селе </a:t>
            </a:r>
            <a:r>
              <a:rPr lang="ru-RU" sz="5400" dirty="0" smtClean="0"/>
              <a:t>Шухободь</a:t>
            </a:r>
            <a:endParaRPr lang="ru-RU" sz="54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57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Определить источники информации;</a:t>
            </a:r>
          </a:p>
          <a:p>
            <a:r>
              <a:rPr lang="ru-RU" dirty="0"/>
              <a:t>Изучить и систематизировать найденную информацию;</a:t>
            </a:r>
          </a:p>
          <a:p>
            <a:r>
              <a:rPr lang="ru-RU" dirty="0"/>
              <a:t>Обобщить историю церкви; </a:t>
            </a:r>
          </a:p>
          <a:p>
            <a:r>
              <a:rPr lang="ru-RU" dirty="0"/>
              <a:t> Формировать духовное уважение к прошлому своего народа, его обычаям, верованиям;</a:t>
            </a:r>
          </a:p>
          <a:p>
            <a:r>
              <a:rPr lang="ru-RU" dirty="0"/>
              <a:t> Внести посильный вклад в изучение истории своего </a:t>
            </a:r>
            <a:r>
              <a:rPr lang="ru-RU" dirty="0" smtClean="0"/>
              <a:t>села</a:t>
            </a:r>
            <a:r>
              <a:rPr lang="ru-RU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85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95328"/>
          </a:xfrm>
        </p:spPr>
        <p:txBody>
          <a:bodyPr/>
          <a:lstStyle/>
          <a:p>
            <a:r>
              <a:rPr lang="ru-RU" dirty="0"/>
              <a:t>Использование материалов </a:t>
            </a:r>
            <a:r>
              <a:rPr lang="ru-RU" dirty="0" smtClean="0"/>
              <a:t>музея</a:t>
            </a:r>
            <a:endParaRPr lang="ru-RU" dirty="0"/>
          </a:p>
          <a:p>
            <a:r>
              <a:rPr lang="ru-RU" dirty="0" smtClean="0"/>
              <a:t>Обзор печатных материалов</a:t>
            </a:r>
          </a:p>
          <a:p>
            <a:r>
              <a:rPr lang="ru-RU" dirty="0" smtClean="0"/>
              <a:t>Беседы </a:t>
            </a:r>
            <a:r>
              <a:rPr lang="ru-RU" dirty="0"/>
              <a:t>и переписка со </a:t>
            </a:r>
            <a:r>
              <a:rPr lang="ru-RU" dirty="0" smtClean="0"/>
              <a:t>старожилами</a:t>
            </a:r>
          </a:p>
          <a:p>
            <a:r>
              <a:rPr lang="ru-RU" dirty="0" smtClean="0"/>
              <a:t>Личные наблюдения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algn="ctr"/>
            <a:r>
              <a:rPr lang="ru-RU" dirty="0"/>
              <a:t>Источники </a:t>
            </a:r>
            <a:r>
              <a:rPr lang="ru-RU" dirty="0" smtClean="0"/>
              <a:t>информации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0814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764704"/>
            <a:ext cx="8229600" cy="1104106"/>
          </a:xfrm>
        </p:spPr>
        <p:txBody>
          <a:bodyPr>
            <a:noAutofit/>
          </a:bodyPr>
          <a:lstStyle/>
          <a:p>
            <a:pPr marL="0" algn="r"/>
            <a:r>
              <a:rPr lang="ru-RU" sz="3600" b="1" dirty="0" smtClean="0"/>
              <a:t>Обзор</a:t>
            </a:r>
            <a:br>
              <a:rPr lang="ru-RU" sz="3600" b="1" dirty="0" smtClean="0"/>
            </a:br>
            <a:r>
              <a:rPr lang="ru-RU" sz="3600" b="1" dirty="0" smtClean="0"/>
              <a:t>печатных</a:t>
            </a:r>
            <a:br>
              <a:rPr lang="ru-RU" sz="3600" b="1" dirty="0" smtClean="0"/>
            </a:br>
            <a:r>
              <a:rPr lang="ru-RU" sz="3600" b="1" dirty="0" smtClean="0"/>
              <a:t>материалов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98167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557" y="2348880"/>
            <a:ext cx="2596885" cy="38953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668710"/>
            <a:ext cx="8229600" cy="1104106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dirty="0"/>
              <a:t>Суровцев Александр Петрович –</a:t>
            </a:r>
            <a:br>
              <a:rPr lang="ru-RU" dirty="0"/>
            </a:br>
            <a:r>
              <a:rPr lang="ru-RU" dirty="0"/>
              <a:t>наш земляк</a:t>
            </a:r>
          </a:p>
        </p:txBody>
      </p:sp>
    </p:spTree>
    <p:extLst>
      <p:ext uri="{BB962C8B-B14F-4D97-AF65-F5344CB8AC3E}">
        <p14:creationId xmlns:p14="http://schemas.microsoft.com/office/powerpoint/2010/main" val="95308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609600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85576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363272" cy="1649338"/>
          </a:xfrm>
        </p:spPr>
        <p:txBody>
          <a:bodyPr>
            <a:noAutofit/>
          </a:bodyPr>
          <a:lstStyle/>
          <a:p>
            <a:pPr marL="0"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старой русской традиции рядом с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храмами,</a:t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освященной земле, было устроено кладбище, обнесенное каменной стеной.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15420"/>
            <a:ext cx="8784976" cy="4575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6B55985-99B3-41D5-912D-A6EAD4152E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Предложения по продажам (презентация)</Template>
  <TotalTime>0</TotalTime>
  <Words>480</Words>
  <Application>Microsoft Office PowerPoint</Application>
  <PresentationFormat>Экран (4:3)</PresentationFormat>
  <Paragraphs>75</Paragraphs>
  <Slides>24</Slides>
  <Notes>11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 Black</vt:lpstr>
      <vt:lpstr>Calibri</vt:lpstr>
      <vt:lpstr>Cambria</vt:lpstr>
      <vt:lpstr>Century Gothic</vt:lpstr>
      <vt:lpstr>Verdana</vt:lpstr>
      <vt:lpstr>Wingdings</vt:lpstr>
      <vt:lpstr>Wingdings 2</vt:lpstr>
      <vt:lpstr>Яркая</vt:lpstr>
      <vt:lpstr>История храмов села Шухободь</vt:lpstr>
      <vt:lpstr>Презентация PowerPoint</vt:lpstr>
      <vt:lpstr>Цель</vt:lpstr>
      <vt:lpstr>Задачи</vt:lpstr>
      <vt:lpstr>Источники информации</vt:lpstr>
      <vt:lpstr>Обзор печатных материалов</vt:lpstr>
      <vt:lpstr>Суровцев Александр Петрович – наш земляк</vt:lpstr>
      <vt:lpstr>Презентация PowerPoint</vt:lpstr>
      <vt:lpstr>По старой русской традиции рядом с храмами, на освященной земле, было устроено кладбище, обнесенное каменной стеной.</vt:lpstr>
      <vt:lpstr>Презентация PowerPoint</vt:lpstr>
      <vt:lpstr>Презентация PowerPoint</vt:lpstr>
      <vt:lpstr>Ручей «Талец»</vt:lpstr>
      <vt:lpstr>Презентация PowerPoint</vt:lpstr>
      <vt:lpstr>В 1852 г. была открыта церковно-приходская школа рядом с храмами</vt:lpstr>
      <vt:lpstr>За 70 лет в Шухободи священнослужителями были:</vt:lpstr>
      <vt:lpstr>Сейчас от церквей остались одни руины</vt:lpstr>
      <vt:lpstr>Презентация PowerPoint</vt:lpstr>
      <vt:lpstr>Незговорова Надежда Александровна</vt:lpstr>
      <vt:lpstr>Начало строительства часовни святителя Николая Чудотворца, 2008г</vt:lpstr>
      <vt:lpstr>3 августа 2013 г. состоялось открытие и освящение часовни</vt:lpstr>
      <vt:lpstr>Часовня святителя Николая Чудотворца, 2014 г.</vt:lpstr>
      <vt:lpstr>Результаты работы</vt:lpstr>
      <vt:lpstr>Шухободские родники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2015-11-23T18:38:49Z</dcterms:created>
  <dcterms:modified xsi:type="dcterms:W3CDTF">2016-01-29T21:20:35Z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TC102202139990</vt:lpwstr>
  </property>
</Properties>
</file>